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3" r:id="rId8"/>
    <p:sldId id="264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DA03E9-B992-4FF7-8CAA-19191F0A8258}" type="datetimeFigureOut">
              <a:rPr lang="en-US" smtClean="0"/>
              <a:t>09-Oct-12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F11B51-BCC8-4D4A-8784-7B7781DC4F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owl.english.purdue.edu/owl/resource/563/01/" TargetMode="External"/><Relationship Id="rId3" Type="http://schemas.openxmlformats.org/officeDocument/2006/relationships/hyperlink" Target="http://www.indiana.edu/~wts/pamphlets/plagiarism.shtml" TargetMode="External"/><Relationship Id="rId7" Type="http://schemas.openxmlformats.org/officeDocument/2006/relationships/hyperlink" Target="http://free-extras.com/images/rain_failing-14148.htm" TargetMode="External"/><Relationship Id="rId12" Type="http://schemas.openxmlformats.org/officeDocument/2006/relationships/hyperlink" Target="http://www.google.co.uk/imgres?um=1&amp;hl=en&amp;sa=N&amp;biw=1366&amp;bih=597&amp;tbm=isch&amp;tbnid=oa7wbiGwrTDcQM:&amp;imgrefurl=http://www.pandemiclabs.com/blog/social-media/the-issue-of-plagiarism-in-social-media/&amp;docid=VHqDYG85WIrhqM&amp;imgurl=http://pandemiclabs.com/blog/wp-content/uploads/2008/03/plagiarism.jpg&amp;w=658&amp;h=940&amp;ei=l390UMWqDsSN4gSf2YGgCw&amp;zoom=1&amp;iact=hc&amp;vpx=303&amp;vpy=110&amp;dur=1649&amp;hovh=268&amp;hovw=188&amp;tx=87&amp;ty=185&amp;sig=116265741082763886803&amp;page=1&amp;tbnh=129&amp;tbnw=90&amp;start=0&amp;ndsp=21&amp;ved=1t:429,r:1,s:0,i:74" TargetMode="External"/><Relationship Id="rId2" Type="http://schemas.openxmlformats.org/officeDocument/2006/relationships/hyperlink" Target="http://www.northwestern.edu/provost/students/integrity/plagiarism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uk/imgres?um=1&amp;hl=en&amp;sa=N&amp;biw=1366&amp;bih=597&amp;tbm=isch&amp;tbnid=oSFu0F_NkP4BwM:&amp;imgrefurl=http://denialdepot.blogspot.com/2010/10/wegman-and-plagiarism.html&amp;docid=DMyUltIfUXIaNM&amp;imgurl=http://i566.photobucket.com/albums/ss102/infernojones/copy-paste.jpg&amp;w=640&amp;h=381&amp;ei=l390UMWqDsSN4gSf2YGgCw&amp;zoom=1&amp;iact=rc&amp;dur=47&amp;sig=116265741082763886803&amp;page=1&amp;tbnh=97&amp;tbnw=163&amp;start=0&amp;ndsp=21&amp;ved=1t:429,r:15,s:0,i:118&amp;tx=41&amp;ty=102" TargetMode="External"/><Relationship Id="rId11" Type="http://schemas.openxmlformats.org/officeDocument/2006/relationships/hyperlink" Target="http://libraries.ucsd.edu/locations/sshl/guides/preventing-plagiarism/real-world-examples.html" TargetMode="External"/><Relationship Id="rId5" Type="http://schemas.openxmlformats.org/officeDocument/2006/relationships/hyperlink" Target="http://bmistok.wikispaces.com/file/view/Referencing.pdf" TargetMode="External"/><Relationship Id="rId10" Type="http://schemas.openxmlformats.org/officeDocument/2006/relationships/hyperlink" Target="http://openlearn.open.ac.uk/mod/oucontent/view.php?id=397525&amp;section=1.2.7" TargetMode="External"/><Relationship Id="rId4" Type="http://schemas.openxmlformats.org/officeDocument/2006/relationships/hyperlink" Target="http://writing.wisc.edu/Handbook/QPA_plagiarism.html" TargetMode="External"/><Relationship Id="rId9" Type="http://schemas.openxmlformats.org/officeDocument/2006/relationships/hyperlink" Target="http://tipsforresearchpapersandessays.blogspot.com/2008/06/how-to-paraphrase-direct-quote-from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ly.com/?q=plagiarism&amp;gclid=CK--9ovZ9LICFZHEzAodjRgAn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772400" cy="1828800"/>
          </a:xfrm>
        </p:spPr>
        <p:txBody>
          <a:bodyPr/>
          <a:lstStyle/>
          <a:p>
            <a:r>
              <a:rPr lang="en-US" dirty="0" smtClean="0"/>
              <a:t>Plagiarism by Muhammad </a:t>
            </a:r>
            <a:r>
              <a:rPr lang="en-US" dirty="0" err="1" smtClean="0"/>
              <a:t>Kasmani</a:t>
            </a:r>
            <a:endParaRPr lang="en-US" dirty="0"/>
          </a:p>
        </p:txBody>
      </p:sp>
      <p:sp>
        <p:nvSpPr>
          <p:cNvPr id="18434" name="AutoShape 2" descr="data:image/jpeg;base64,/9j/4AAQSkZJRgABAQAAAQABAAD/2wBDAAkGBwgHBgkIBwgKCgkLDRYPDQwMDRsUFRAWIB0iIiAdHx8kKDQsJCYxJx8fLT0tMTU3Ojo6Iys/RD84QzQ5Ojf/2wBDAQoKCg0MDRoPDxo3JR8lNzc3Nzc3Nzc3Nzc3Nzc3Nzc3Nzc3Nzc3Nzc3Nzc3Nzc3Nzc3Nzc3Nzc3Nzc3Nzc3Nzf/wAARCACnAHUDASIAAhEBAxEB/8QAGwABAAIDAQEAAAAAAAAAAAAAAAQFAwYHAQL/xABEEAACAQMDAQMICAQEAwkAAAABAgMABBEFEiExEyJBBhQVMlFUYdEWI1JTcYGRlDVCkpMHJHKyJTOhJmKCorHB0vDx/8QAGgEBAAMBAQEAAAAAAAAAAAAAAAMEBQECBv/EAC4RAAIBAgQFBAEDBQAAAAAAAAABAgMRBBITkRQxUVJhBSFBgTMiMnGhwdHh8f/aAAwDAQACEQMRAD8A6JSlKrFQUpSh0UpSgFKUoBSlKAUpSgFKUocFK9pQ9HFvpfde8X/7pv8A5U+l917xf/um+dfe/M0axeTcgUuME26MynaCBjaABgN19oPUcx7pybaVh5PGCHsTukNqF2fVtyH46et8OmM4JcLDzuy5qPotjL9L7r3m/wD3TfOn0vuveb/903zqqtO0GnxhbLtV89Qh8J38D/l9Cx3foMe2rieUtb7pPJswxNIxCgRoU7oyOU3ccnkeNOFh53Y1H0Wx8fS+695v/wB03zp9L7r3m/8Azum+dRtHaXzKNYNFFwhk7l12aFtwZyQWdSpG3C/DB8SBS3eVbqbtdESTdbR7ogqIYkweQMcE9eeRjnpThYed2NR9FsSfpfde86h+6b50+l917xqH7pvnXmnzHsYFg8nVkG2HbK2wmRc8HLLglsHPhznw5+7SSVlhSLyfRyu09ptjYygbskkjAyc94ZHhjkEOFh53Y1H0Wx8/S+694v8A903zp9L7r3jUP3TfOvi9dzBYj0L2X18ZSXEObjGML3VAYnnxxzgistzIWKr9GsvlQSFUkHeMEFVwckrwRgj2qacLDzuxqPotj5+l917xqH7pvnT6X3XvF/8Aum+dfcEoFzfsPJ/exnyVIi+qPZgEdCABw2Rwc/EV9QSzCYO/k0hUv3kCRgYxxyVySB7MD24J4cLDzuxqPotjF9L7r3i//O6b51Lttevr21mdL2+Tblebl/Zn21RamJ1soFurBLd9ww6xohbEaZGF+Pe56bvjWfQv4fc/6j/tqtiqSp080W7/AMk1B552aWx3JfVHXp40ovqj8KVYM3KjkFxb6kZ9suqW77AcxGLcFORhmUZAHc9Y9CB1zUTVY72FJjJfxTyJD2ciLDjK+qcn1Tw/Tx+PJEZm8my0SW1nhQcozLIy524AKhstySeCOQOcE18TT6GystraYLRd1yZCyNtfBxuKnBwfDI5yMYq0WTBZwu1lDIkyRg30ajMAO2THdcuegHs+PNXs1nqgLsuqW87mRy581Qh22jncfWzgDp/71rsBthYq01tvYXKGR1jbPZ47y7sgAnwHXg81ZO+gzQF4tPmjiLko/YM7bSowC27BIyx4+HtoDJpdpdvpy7NSihRmAa07BZdn1jEMV6YBJbPQDr6oFR7NLgS3DWmqKXEMTJmMf5nMbOq4Y88Z5PickCsWnvpZgjhn095rkSAiXs2dW5c7SgYfyAEY8Qc8Lk+2smmtM7S6cwgkhTsxEhYJnOXyTzk45zg/DxAuLe11IrCh1yDAZQqJEJQu0A7cZAwpwNvwzgAVjW31JNPVjqkMqIoC28cKzCNkjLBRzgYwVGcDPx4EG0fQSkSNp80zgRrIXjLB8EZYKCcZ549uB7a+oZNEfsUk0xpJA6rLvjYhyNxYKoPXPAU+A5PHIEq/sr9GsLWXUY3jluRhVtEGxwByUDZONoHHdxznFZmttRl7KF9Yt1SRR9X2Kguh3EjswcMo3YI6d45wQaqroaQLWGK3sezuVkjErG3dFcYHUbuM88DqBnNZbp9A9RtPmRmbbtEZQKd/ipbkcBSAc8sODg0BOtY9Ufz2aPU4UZrl1k+qTvMh7ItywAyuOP0zzjyGK+iBuV1mN2UPN2hgDFhyWCnJJHtVc4yMZ8IqHRPPbzt7CVvrvqkETEr3PVxkc793HsP4CvmGXQjcM3oyQIzhW+qZmC4yjcHA43HGCT15AoCv1KFrOOG1FwJoeSCItnKfV9Mk+qo56fE84m6F/D7n/Uf9tQbt7aSyhaGyS3clSzxq21hsHixOecke0ezAqdoX8Puc/aP+2qWP/D9osYb8h3JfVH4Uovqj8KV7ZQOSTXOvdvGzyWSIWIVe2eMO4wAAeGJwpwPZuBwKj6ndaysFzHcy2rCOIpPDHK5OMBSdh+Ei59nXjgVEaDS1mIGuXTs42vItwDvTjILMvByc472cEcnBrFdwacI5Amq3U0jR5BMqFSdhIDDGeqqD49OvDVaJyPZG580gWB4OL+Ls1eRtwlx3eOgB/U1fXkmt4k85WwkftHMqB5CVbaCRgHAyB0HtrW7cQGzQS3cyHzpFaJZwFVD60mzHUcc5q4MGnqrra6/dja5C77zapXAIO0DIyT7fD4UB7o7asulRmB7RLF5NqLLI6FXLtj1ee8xA+IC+GawW0uqLNeXEdxa3Dx20RncuW7ROzZlUcdSuTgY68cZFYbCOxNtuuNTuILro6xzhFZNzjAYg+A3HI6MABknGO0h057p1OoXUKrHH2EvahTvwwPRe6AOMdQD1PSgL23+kMUVuu2xiVBGI1csu1VAKr3ecDO3PXJxk5JrGkmt2OmwmbzK3to4wIkdnUqiRl9mV5OFzkZ5I5OOTBtLbShHCX1u6SUsjOIZhGFkPEhBKnjBOGx4HOc4ry3h0xY0Hpu9jZyvbKl0sW1iCWO4p3gOmfEnpg90CZqB1hU062nNgkYuV83KSS4SQAd3cRlRkcgc7s1n3eUMioEWySNggaQOwG0gsvJ7wOMHI59THtFTeR2aR20qa5eyTmVRKG1AOYl/mZG2gjqRuPTHINZJbfSt0cg1y63KAI2Ewdly2SNwA25APPTJB6ZAAn2cut/52aCKyCyTSB1Yue8gELBQByOF/UZxxn7SbXYmmkeewdoN0soaVhsjOeoAAA7p5PPHNV0VtphlvA2tzxxiYlAtyFEoKBiSduDliQTj2ceIQwaQzrCus3aRB3QFrhQF6dBs6E+PA6A56gCFrAvY0hivp4rnazYmWRpO8qrGwLHxOxSR+B8RUjQv4fc/6j/tqDfeaPbxyQXFxJKWwyzyq5wUDHoBjvFgR8PHnE7Qv4fc/6j/tqlj/AMP2ixhvyHcl9UfhSi+qPwpXtlA4400olHZ+T0gVMvuWFHK7cDA7uPaMck54BI5jXs8iWztJoYtojEVLNAowdpTKvgHqwIP4gA4LVKltL43O2TXIpJHPcTsFkZcDO9AG4I34z3eCTnio9/b3DJO0mrRSSSxb2CW+BINpbG7OBkpjJ4B9h4q0TlbatMNOiC2jTR+eo2e5hyAfq+m45+HAx8auJ5pjb/XeTjQRtI7Kisi9mNoyBlN3ABPI8fhVPZRv5lFIlyIV8+jXmEHa2OH3ZzhfZjxyavJra/HaFNat53aRgzebR4kOBzuJ5zkDp7fjQEDR5boWMYg0Uzp2m5LoKhfdufjLLgjGE8MEHHeIFIpriOa5ebSEcC2jEseFTsEAJzjBwcc8jIxzX1paXM1ipGqxxYYE2nm6yFCHcK6jIGQVLcYwOcjisFhbMLiWK11aNU7GEgtEAs2EZVTDNggLxkg9ckDrQE/T5ZljgSHydJCiIdo7KGcAbgSWUAkjOT072eOK8t7qdbWKZNBwkYVzcOEBdQpYsS4AXIOS2DgZAHsyW0WoSLEZNfh3MVzG0SysjNjKnLY7vXGccHHSvlLe8u4I4pdbikVyPq3t1maIsrKQRvwO7kH+UZxnpkDHfTXEhsrYaK0cvbxsjkxEzBVBAGFAYYydxO3nHwGSaeacoo8nWLtty4CnaSxYNkLt/lyc93unOQTWHUFvzBaTzamkrLcKVha1jBic472AxDY3AjHGRjKkVJlg1CN4v+0EQAIRFaNVDc49UMQzADj8AOjZoD4gumEl/OuhF99wSNxRezYLsKkkEA7wSOOTnAzmtn0LyaGoacNQuVitpLhS0VukaMiYOEYnALd0dAQDmqHSdO1K51Gaxh1MtGLvMwSAAskm2R2yCSmRx1xkAZHSupoqoiogCoowoHQAdBWJ6vjp0MsKTs37/RcwtFTu5cjnXlF5FalINun+byRecqIVKiMpH2QyzsBz314UA+t8eNe0u3uLS0nivYHt5mHaCKXAYKUByR4fnXZ6ovKzTNPuNJu7i7JgKAzGeMHduClRkDlsA8L0JxWfS9UnWSpVfm3uWOHUHnibKvqilYrMTraQi7ZHuBGvatGuFLY5wPZmlfR5TDOKv6CEqxppcgT1i0kcjDAAyCucnq2Tng4zxmsdwdHWORYNNkUmI4kftCyPtYZ5Yrw20/nknPFWcp8oRIO1nsIi0gHDSRqjHx9rcsox3hkrx41H1RdYkS688msj2kbM1uJJCQNgfuIeM4iyPzxkHIsFgo4XtBbIJoUeUXKM5Cnc0Q9Zd2f0/wDWrKW48n3VhHaNEpdih2FnC4AG5i3OCWP/AO1R15QFpZXGkx2yxXdn2lwr7+2dCyt3myCoYfy7cf8Ae68DnyC50vtpO3stsLRIiKmTsIB3MSTknOPHn4eNZSgJ13Np5tY4rS0PahFWSeTOWI6sozxk+H4VBIB8BSlANq+ymFHgAPGlSdO0+TVb+30+FSzXDiM4/lU+sfyGT+VclJRTb5I6k27I7D5E6f5NWPknZPIXt9SubYTXModklDbS3QkZUHgLgg/HNbFBpOsi1V54rWSTGSkchU/hgjGfDrj41BS0Js/NrmUzgLtEjKAx4xk+GfHIA/CrQ63fNZdhLbKbnABmim2Ix+1jBIz7Ofx8awVi8FjL8QkmuTvzRddOtR/YyFG4kQMAR1BUjBBBwQfiCCPyrTvLfUO2l9HxsdsCmSXB4LkHaD+AOcH7SnwrZNTv49F0m5v7xg/Z7pH2jb2kjHOAPDLHgfGuUaZcT3kN9dXT755pWeRvaSo/6Vm4TDK8q0f2p2X3/osym7qL5s7cvqj8KUX1R+FK+oufP2OHsmmLOWGs6iZFBBk85B4OeFYpk9B3cDIIwRg1i1BbBIJUttRvJXRMRl51ZHGRxgKD0LY8OucdDC9FXv3B/qHzp6KvfuT/AFD51Jr0u5blzTn0IVKm+ir37g/1D509FXv3B/qHzpr0u5bjTn0IVKm+ir37g/1D509FXv3B/qHzpr0u5bjTn0IVKm+ir37g/wBQ+dPRV79x/wCYfOmvS7luNOfQhVO0XVbnRdSjv7PYZUUoQ4yGU4yD+g5FfDabeKcGE5wTgEE4HU4FZJtF1S3kWO5sJoGeMSoJQF3oc4Yc/D8aSnTnB3ascUZJ8vc3/SP8R7W6kigv9PmgmkYLvikRowT0yWKkfp863KO8heUQ5ZJWztR0Kk464z1/KuEzabdRxs80ICDruYY/+81skHlRriWdrAl6qdhCsYkSJWZwAByzA5zjrxmsDGenUHaVF2v5/wCmvgoYiu2rci2/xP1aDcNHlhlMwRLhJV27RlmBDZGR6ue718TjIOr6F/D7n/Uf9tY9fu77VZYrq7cTyRJ2byiMKdhbgtjjALewetUnS7eW2sZ1nXaxJIGQeNtWtONLBRguZDUpVKeJamdtX1R+FK9XoKVoNoxCj+iOjfcTfuZPnT6JaP8AczfuZPnV5SvOlDoj1rVO57lH9EtH+5m/cyfOn0S0f7mb9zJ86vKU0odENap3Pco/olo/3M37mT50+iWj/czfuZPnV5SmlDohrVO57lH9EtH+5m/cyfOn0S0b7mb9zJ86vKU0odENap3Pc1rSdN0+K91K3iibbuCosjEsU2bWIJOcZLj9D4gn2fR7G91S6n1mWaWZgrJLLcsoMaqM9CAMHPAHjnqTV5e25njUoVWaM7omYcA+IPwI4NQmu7NwFvGgjkQ7jHcFQUYHqM9fgw/WsrEauFrOok5QlzXQ0KUo16eW9pL5ORXqv53MswIKSMFQkkKM8Yz4YwQfEEGsljYXWoC8NpHv80tzcyjx2A4IHx6nHwPwrZfL660m5eJrORJtQBw7wsCuz2ORnJ9niPwqm0Ca5s9P12az019QkazWE7JSpQuxUHYOXHw9gNWcIliHHMrX+D6OeJlRwWenGzVvv3/uTtY0C60byLtbuW6hzq7RSm2a2ImXaN6jfu9UYGQV6satvJHyctrmwEerxFjNH21uYrlv+SccHacZBI6eDDnrjXvKOa8R7LS729ubk6dAEPnGdyyEDdnPPQAjOevBxWzf4a3bXCT28z5azQLCMdI3OTz+KfkKs1HeqoK1kZeJpVFgeIfOTv8A4N5AAAA6AY65pQUqax86hSlKHBSlKAUpSgFKUoBXhAYjcM49te0oDh1/FPBf3cM0EomWdw6lfEsT16c5zn4irnyM1w+T2qPdT2jzK0YKxrIF7wyBuPPGHbpnkCrry60u8bVvP4bZpLY26K8kYyQwLdQOehXnFa0LO9MoiFle7z0XzWT9en/WtbB4DBOKqSn+p+UWsV6zjatPRssqtyRHv+0vr66vJpnE1zK0rjggFiTgHHQdB8BW7/4a6VJa213qExP+ZcJDwBujXx6+LFh/4a1my0DWbkLK1qII3cIhlkUZy23JAJPX2geNdN0WxOm6XbWRk7UwpguBgE5J4Hs61FjZYFpcPa9/dogjiMbkdOrJ5X8fBNpSlZx5Pra32T+lebW+yf0rn/ojTfcLX+yvyp6I033C1/sr8qkyEml5Og7W+yf0rza32T+lc/8ARGm+4Wv9lflT0RpvuFr/AGV+VMg0vJ0Da32T+le7W+yf0rn3ojTfcLX+yvyp6I033C1/sr8qZBpeToG1vsn9K92t9k/pXPvRGm+4Wv8AZX5U9Eab7ha/2V+VMg0vJ0Da32T+lNrfZP6Vz/0RpvuFr/ZX5UGkab7ha/2V+VMg0vJuurr/AMJvSwIAt3OT8FJqOtxF6atozNGJpbeTYhYbmwUJwPzrlN08LXxNtHb25hlzGIoUDAq3BJIJzxnHTwOayalqeo39p5jcXZmi3rIbdLeKPcc4Bbs0BOC3jU79GqTlCu5JJX/qeI4qEYypdToslwiaY8wLlBdGdSsTN9X228HgdCo4PjmthKOCcqcj4Vxu7sXbtFFlPHaB27KK4PCAngZbA3eHHJq607SLI2UDXWm2y3DRr2m6Fd2cc5461E/T44VPLO+Zt/wSSqOu/dWt7HSdrfZP6Urn/ojTfcLX+yvypXjIc031JtKUqQlFKUoBSlKAUpSgFKUoD5EYXIUkA/mAc5JAPHOfZXgiAULklRyVzhT8So4J+OKUrrbQsj6CgdABXtKVwClK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0" name="Picture 8" descr="http://www.americangirlsworld.com/wp-content/uploads/2012/09/plagiaris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581400"/>
            <a:ext cx="2857500" cy="2857500"/>
          </a:xfrm>
          <a:prstGeom prst="rect">
            <a:avLst/>
          </a:prstGeom>
          <a:noFill/>
        </p:spPr>
      </p:pic>
      <p:pic>
        <p:nvPicPr>
          <p:cNvPr id="18442" name="Picture 10" descr="http://i566.photobucket.com/albums/ss102/infernojones/copy-pas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657600"/>
            <a:ext cx="5867400" cy="2943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andemiclabs.com/blog/wp-content/uploads/2008/03/plagiaris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3429000" cy="4898571"/>
          </a:xfrm>
          <a:prstGeom prst="rect">
            <a:avLst/>
          </a:prstGeom>
          <a:noFill/>
        </p:spPr>
      </p:pic>
      <p:pic>
        <p:nvPicPr>
          <p:cNvPr id="5" name="Picture 6" descr="http://taigacom.files.wordpress.com/2010/07/plagiarism11.jpg?w=6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219200"/>
            <a:ext cx="4743450" cy="251460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n-US" dirty="0" smtClean="0"/>
              <a:t>Consequences of Plagiarism</a:t>
            </a:r>
            <a:endParaRPr lang="en-US" dirty="0"/>
          </a:p>
        </p:txBody>
      </p:sp>
      <p:pic>
        <p:nvPicPr>
          <p:cNvPr id="19458" name="Picture 2" descr="Rain Fail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810000"/>
            <a:ext cx="4495800" cy="239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83880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Pictures and sources </a:t>
            </a:r>
          </a:p>
          <a:p>
            <a:pPr>
              <a:buNone/>
            </a:pPr>
            <a:r>
              <a:rPr lang="en-US" sz="1600" dirty="0" smtClean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www.northwestern.edu/provost/students/integrity/plagiarism.html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3"/>
              </a:rPr>
              <a:t>http://www.indiana.edu/~</a:t>
            </a:r>
            <a:r>
              <a:rPr lang="en-US" sz="1600" dirty="0" smtClean="0">
                <a:hlinkClick r:id="rId3"/>
              </a:rPr>
              <a:t>wts/pamphlets/plagiarism.shtml#strategies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writing.wisc.edu/Handbook/QPA_plagiarism.html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bmistok.wikispaces.com/file/view/Referencing.pdf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6"/>
              </a:rPr>
              <a:t>http://www.google.co.uk/imgres?um=1&amp;hl=en&amp;sa=N&amp;biw=1366&amp;bih=597&amp;tbm=isch&amp;tbnid=oSFu0F_NkP4BwM:&amp;imgrefurl=http://denialdepot.blogspot.com/2010/10/wegman-and-plagiarism.html&amp;docid=DMyUltIfUXIaNM&amp;imgurl=http://</a:t>
            </a:r>
            <a:r>
              <a:rPr lang="en-US" sz="1600" dirty="0" smtClean="0">
                <a:hlinkClick r:id="rId6"/>
              </a:rPr>
              <a:t>i566.photobucket.com/albums/ss102/infernojones/copy-paste.jpg&amp;w=640&amp;h=381&amp;ei=l390UMWqDsSN4gSf2YGgCw&amp;zoom=1&amp;iact=rc&amp;dur=47&amp;sig=116265741082763886803&amp;page=1&amp;tbnh=97&amp;tbnw=163&amp;start=0&amp;ndsp=21&amp;ved=1t:429,r:15,s:0,i:118&amp;tx=41&amp;ty=102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free-extras.com/images/rain_failing-14148.htm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8"/>
              </a:rPr>
              <a:t>http://owl.english.purdue.edu/owl/resource/563/01</a:t>
            </a:r>
            <a:r>
              <a:rPr lang="en-US" sz="1600" dirty="0" smtClean="0">
                <a:hlinkClick r:id="rId8"/>
              </a:rPr>
              <a:t>/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tipsforresearchpapersandessays.blogspot.com/2008/06/how-to-paraphrase-direct-quote-from.html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openlearn.open.ac.uk/mod/oucontent/view.php?id=397525&amp;section=1.2.7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libraries.ucsd.edu/locations/sshl/guides/preventing-plagiarism/real-world-examples.html</a:t>
            </a:r>
            <a:endParaRPr lang="en-US" sz="1600" dirty="0" smtClean="0"/>
          </a:p>
          <a:p>
            <a:pPr>
              <a:buNone/>
            </a:pPr>
            <a:r>
              <a:rPr lang="en-US" sz="1400" dirty="0" smtClean="0">
                <a:hlinkClick r:id="rId12"/>
              </a:rPr>
              <a:t>http://www.google.co.uk/imgres?um=1&amp;hl=en&amp;sa=N&amp;biw=1366&amp;bih=597&amp;tbm=isch&amp;tbnid=oa7wbiGwrTDcQM:&amp;imgrefurl=http://www.pandemiclabs.com/blog/social-media/the-issue-of-plagiarism-in-social-media/&amp;docid=VHqDYG85WIrhqM&amp;imgurl=http://pandemiclabs.com/blog/wp-content/uploads/2008/03/plagiarism.jpg&amp;w=658&amp;h=940&amp;ei=l390UMWqDsSN4gSf2YGgCw&amp;zoom=1&amp;iact=hc&amp;vpx=303&amp;vpy=110&amp;dur=1649&amp;hovh=268&amp;hovw=188&amp;tx=87&amp;ty=185&amp;sig=116265741082763886803&amp;page=1&amp;tbnh=129&amp;tbnw=90&amp;start=0&amp;ndsp=21&amp;ved=1t:429,r:1,s:0,i:74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r>
              <a:rPr lang="en-US" dirty="0" smtClean="0"/>
              <a:t>How to avoid Plagiarism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The use of quotation marks on phrases that are not yours</a:t>
            </a:r>
          </a:p>
          <a:p>
            <a:r>
              <a:rPr lang="en-US" dirty="0" smtClean="0"/>
              <a:t>Referencing (constantly)</a:t>
            </a:r>
          </a:p>
          <a:p>
            <a:r>
              <a:rPr lang="en-US" dirty="0" smtClean="0"/>
              <a:t>Paraphrasing </a:t>
            </a:r>
          </a:p>
          <a:p>
            <a:r>
              <a:rPr lang="en-US" dirty="0" smtClean="0"/>
              <a:t> </a:t>
            </a:r>
            <a:r>
              <a:rPr lang="en-US" dirty="0" smtClean="0"/>
              <a:t>Checking plagiarism websites online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Such as </a:t>
            </a:r>
            <a:r>
              <a:rPr lang="en-US" dirty="0" smtClean="0">
                <a:hlinkClick r:id="rId2"/>
              </a:rPr>
              <a:t>http://www.grammarly.com/?q=plagiarism&amp;gclid=CK--9ovZ9LICFZHEzAodjRgAnw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8183880" cy="1051560"/>
          </a:xfrm>
        </p:spPr>
        <p:txBody>
          <a:bodyPr/>
          <a:lstStyle/>
          <a:p>
            <a:r>
              <a:rPr lang="en-US" dirty="0" smtClean="0"/>
              <a:t>Paraphrasing vs quoting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Paraphrasing is </a:t>
            </a:r>
            <a:r>
              <a:rPr lang="en-US" sz="2400" dirty="0" smtClean="0"/>
              <a:t>using someone else's idea however when writing it you use your own words. You also have to cite where you got your information (what I wrote now is paraphrasing)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Quoting is when you put “speech marks” on words or phrases that you are going to use in your essay and then citing it.</a:t>
            </a:r>
          </a:p>
          <a:p>
            <a:pPr>
              <a:buNone/>
            </a:pPr>
            <a:r>
              <a:rPr lang="en-US" sz="2400" dirty="0" smtClean="0"/>
              <a:t>e.g. </a:t>
            </a:r>
            <a:r>
              <a:rPr lang="en-US" sz="2400" dirty="0" smtClean="0"/>
              <a:t> “Public schools need reform but they’re irreplaceable in teaching all the nation’s young”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n-US" dirty="0" smtClean="0"/>
              <a:t>How to paraphrase 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183880" cy="4187952"/>
          </a:xfrm>
        </p:spPr>
        <p:txBody>
          <a:bodyPr/>
          <a:lstStyle/>
          <a:p>
            <a:r>
              <a:rPr lang="en-US" dirty="0" smtClean="0"/>
              <a:t> Initially, read the source</a:t>
            </a:r>
          </a:p>
          <a:p>
            <a:r>
              <a:rPr lang="en-US" dirty="0" smtClean="0"/>
              <a:t> Put your hand over the information and then try to say it in your own words</a:t>
            </a:r>
          </a:p>
          <a:p>
            <a:r>
              <a:rPr lang="en-US" dirty="0" smtClean="0"/>
              <a:t> </a:t>
            </a:r>
            <a:r>
              <a:rPr lang="en-US" dirty="0" smtClean="0"/>
              <a:t>Have a break, without looking, write down whatever you have read</a:t>
            </a:r>
          </a:p>
          <a:p>
            <a:r>
              <a:rPr lang="en-US" dirty="0" smtClean="0"/>
              <a:t> </a:t>
            </a:r>
            <a:r>
              <a:rPr lang="en-US" dirty="0" smtClean="0"/>
              <a:t>Summarize all the important points in your own words</a:t>
            </a:r>
          </a:p>
          <a:p>
            <a:r>
              <a:rPr lang="en-US" dirty="0" smtClean="0"/>
              <a:t> </a:t>
            </a:r>
            <a:r>
              <a:rPr lang="en-US" dirty="0" smtClean="0"/>
              <a:t>Reference your sources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10515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Successful vs unsuccessful paraphrases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83880" cy="49530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Original: </a:t>
            </a:r>
            <a:r>
              <a:rPr lang="en-US" sz="2000" dirty="0" smtClean="0"/>
              <a:t>"Smoking among medical students has been found to vary strongly between European countries. Few studies have addressed factors associated with smoking among medical students within </a:t>
            </a:r>
            <a:r>
              <a:rPr lang="en-US" sz="2000" dirty="0" smtClean="0"/>
              <a:t>countries” </a:t>
            </a:r>
          </a:p>
          <a:p>
            <a:pPr>
              <a:buNone/>
            </a:pPr>
            <a:r>
              <a:rPr lang="en-US" sz="2000" dirty="0" smtClean="0"/>
              <a:t>Successful: </a:t>
            </a:r>
            <a:r>
              <a:rPr lang="en-US" sz="2000" dirty="0" smtClean="0"/>
              <a:t>While some medical students have been found out to be guilty of the vice of smoking, their 'bad habit' varies geographically. More is yet to be studied about this </a:t>
            </a:r>
            <a:r>
              <a:rPr lang="en-US" sz="2000" dirty="0" smtClean="0"/>
              <a:t>phenomenon</a:t>
            </a:r>
          </a:p>
          <a:p>
            <a:pPr>
              <a:buNone/>
            </a:pPr>
            <a:r>
              <a:rPr lang="en-US" sz="2000" dirty="0" smtClean="0"/>
              <a:t>Unsuccessful: Having a fag with medical learners has been found to change greatly among the European territories. Limited studies have named factors linked with smoking in the presence of medical students.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83880" cy="1051560"/>
          </a:xfrm>
        </p:spPr>
        <p:txBody>
          <a:bodyPr/>
          <a:lstStyle/>
          <a:p>
            <a:r>
              <a:rPr lang="en-US" dirty="0" smtClean="0"/>
              <a:t>How to quote 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18388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Keep it short, straight to the point</a:t>
            </a:r>
          </a:p>
          <a:p>
            <a:r>
              <a:rPr lang="en-US" dirty="0" smtClean="0"/>
              <a:t> Reference your source</a:t>
            </a:r>
          </a:p>
          <a:p>
            <a:r>
              <a:rPr lang="en-US" dirty="0" smtClean="0"/>
              <a:t> </a:t>
            </a:r>
            <a:r>
              <a:rPr lang="en-US" dirty="0" smtClean="0"/>
              <a:t>No need to quote common knowledge such as London is the capital city of the UK</a:t>
            </a:r>
          </a:p>
          <a:p>
            <a:r>
              <a:rPr lang="en-US" dirty="0" smtClean="0"/>
              <a:t> Specific knowledge should be quoted e.g.</a:t>
            </a:r>
            <a:r>
              <a:rPr lang="en-US" dirty="0" smtClean="0"/>
              <a:t>  </a:t>
            </a:r>
            <a:r>
              <a:rPr lang="en-US" dirty="0" smtClean="0"/>
              <a:t>”According </a:t>
            </a:r>
            <a:r>
              <a:rPr lang="en-US" dirty="0" smtClean="0"/>
              <a:t>the American Family Leave Coalition’s new book, Family Issues and Congress, President Bush’s relationship with Congress has hindered family leave </a:t>
            </a:r>
            <a:r>
              <a:rPr lang="en-US" dirty="0" smtClean="0"/>
              <a:t>legislation”</a:t>
            </a:r>
          </a:p>
          <a:p>
            <a:r>
              <a:rPr lang="en-US" dirty="0" smtClean="0"/>
              <a:t> </a:t>
            </a:r>
            <a:r>
              <a:rPr lang="en-US" dirty="0" smtClean="0"/>
              <a:t>USE QUOTATION MARKS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r>
              <a:rPr lang="en-US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3148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referencing you </a:t>
            </a:r>
            <a:r>
              <a:rPr lang="en-US" dirty="0" smtClean="0"/>
              <a:t>acknowledging your </a:t>
            </a:r>
          </a:p>
          <a:p>
            <a:pPr>
              <a:buNone/>
            </a:pPr>
            <a:r>
              <a:rPr lang="en-US" dirty="0" smtClean="0"/>
              <a:t>use of other people’s </a:t>
            </a:r>
            <a:r>
              <a:rPr lang="en-US" dirty="0" smtClean="0"/>
              <a:t>work</a:t>
            </a:r>
            <a:r>
              <a:rPr lang="en-US" dirty="0" smtClean="0"/>
              <a:t> </a:t>
            </a:r>
            <a:r>
              <a:rPr lang="en-US" dirty="0" smtClean="0"/>
              <a:t>with a citing system.</a:t>
            </a:r>
          </a:p>
          <a:p>
            <a:pPr>
              <a:buNone/>
            </a:pPr>
            <a:r>
              <a:rPr lang="en-US" dirty="0" smtClean="0"/>
              <a:t>American Psychological association</a:t>
            </a:r>
          </a:p>
          <a:p>
            <a:pPr>
              <a:buNone/>
            </a:pPr>
            <a:r>
              <a:rPr lang="en-US" dirty="0" smtClean="0"/>
              <a:t>Harvard system of referencing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3505200"/>
          <a:ext cx="4876800" cy="24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</a:tblGrid>
              <a:tr h="1776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u="sng" dirty="0" smtClean="0"/>
                        <a:t>Books: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smtClean="0"/>
                        <a:t>In-Text Example:</a:t>
                      </a:r>
                    </a:p>
                  </a:txBody>
                  <a:tcPr/>
                </a:tc>
              </a:tr>
              <a:tr h="5694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b="1" u="sng" dirty="0" smtClean="0"/>
                        <a:t>Single author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dirty="0" smtClean="0"/>
                        <a:t>A recent study (Elder 1995) found that...OR Elder (1995, p.14) claims that...</a:t>
                      </a:r>
                    </a:p>
                  </a:txBody>
                  <a:tcPr/>
                </a:tc>
              </a:tr>
              <a:tr h="10951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b="1" u="sng" dirty="0" smtClean="0"/>
                        <a:t>Secondary Source</a:t>
                      </a:r>
                      <a:r>
                        <a:rPr lang="en-US" sz="1000" dirty="0" smtClean="0"/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dirty="0" smtClean="0"/>
                        <a:t>One study (</a:t>
                      </a:r>
                      <a:r>
                        <a:rPr lang="en-US" sz="1000" dirty="0" err="1" smtClean="0"/>
                        <a:t>Rowden</a:t>
                      </a:r>
                      <a:r>
                        <a:rPr lang="en-US" sz="1000" dirty="0" smtClean="0"/>
                        <a:t> 1987, cited in Last 1992, p.673) showed that...OR </a:t>
                      </a:r>
                      <a:r>
                        <a:rPr lang="en-US" sz="1000" dirty="0" err="1" smtClean="0"/>
                        <a:t>Rowden</a:t>
                      </a:r>
                      <a:r>
                        <a:rPr lang="en-US" sz="1000" dirty="0" smtClean="0"/>
                        <a:t> (1987, p.516, quoted in Last 1992, p.673) refers to the ‘extended role’ that nurses now play ...</a:t>
                      </a:r>
                    </a:p>
                  </a:txBody>
                  <a:tcPr/>
                </a:tc>
              </a:tr>
              <a:tr h="3066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b="1" u="sng" dirty="0" smtClean="0"/>
                        <a:t>Chapter in edited work</a:t>
                      </a:r>
                      <a:r>
                        <a:rPr lang="en-US" sz="1000" dirty="0" smtClean="0"/>
                        <a:t>.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000" dirty="0" smtClean="0"/>
                        <a:t>According to Byrne (1995, p.84),...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685800"/>
          </a:xfrm>
        </p:spPr>
        <p:txBody>
          <a:bodyPr/>
          <a:lstStyle/>
          <a:p>
            <a:r>
              <a:rPr lang="en-US" dirty="0" smtClean="0"/>
              <a:t>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183880" cy="4187952"/>
          </a:xfrm>
        </p:spPr>
        <p:txBody>
          <a:bodyPr/>
          <a:lstStyle/>
          <a:p>
            <a:r>
              <a:rPr lang="en-US" dirty="0" smtClean="0"/>
              <a:t> Understand the question</a:t>
            </a:r>
          </a:p>
          <a:p>
            <a:r>
              <a:rPr lang="en-US" dirty="0" smtClean="0"/>
              <a:t>ALWAYS make a note of your sources</a:t>
            </a:r>
          </a:p>
          <a:p>
            <a:r>
              <a:rPr lang="en-US" dirty="0" smtClean="0"/>
              <a:t>Research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2514600"/>
            <a:ext cx="4267200" cy="392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4906" y="2514600"/>
            <a:ext cx="3784294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83880" cy="1051560"/>
          </a:xfrm>
        </p:spPr>
        <p:txBody>
          <a:bodyPr/>
          <a:lstStyle/>
          <a:p>
            <a:r>
              <a:rPr lang="en-US" dirty="0" smtClean="0"/>
              <a:t>Real life example of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I</a:t>
            </a:r>
            <a:r>
              <a:rPr lang="en-US" dirty="0" smtClean="0"/>
              <a:t>n </a:t>
            </a:r>
            <a:r>
              <a:rPr lang="en-US" dirty="0" smtClean="0"/>
              <a:t>two of her books, she borrowed plot points as well as passages from Nora Robert's </a:t>
            </a:r>
            <a:r>
              <a:rPr lang="en-US" dirty="0" err="1" smtClean="0"/>
              <a:t>novels.Both</a:t>
            </a:r>
            <a:r>
              <a:rPr lang="en-US" dirty="0" smtClean="0"/>
              <a:t> </a:t>
            </a:r>
            <a:r>
              <a:rPr lang="en-US" dirty="0" smtClean="0"/>
              <a:t>novels were pulled from print and </a:t>
            </a:r>
            <a:r>
              <a:rPr lang="en-US" dirty="0" smtClean="0"/>
              <a:t>she paid </a:t>
            </a:r>
            <a:r>
              <a:rPr lang="en-US" dirty="0" smtClean="0"/>
              <a:t>a settlement to Nora Roberts.</a:t>
            </a:r>
          </a:p>
          <a:p>
            <a:pPr>
              <a:buNone/>
            </a:pPr>
            <a:r>
              <a:rPr lang="en-US" dirty="0" smtClean="0"/>
              <a:t>Janet Daily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</TotalTime>
  <Words>527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Plagiarism by Muhammad Kasmani</vt:lpstr>
      <vt:lpstr>How to avoid Plagiarism </vt:lpstr>
      <vt:lpstr>Paraphrasing vs quoting</vt:lpstr>
      <vt:lpstr>How to paraphrase a source</vt:lpstr>
      <vt:lpstr>Successful vs unsuccessful paraphrases</vt:lpstr>
      <vt:lpstr>How to quote a source</vt:lpstr>
      <vt:lpstr>Referencing</vt:lpstr>
      <vt:lpstr>Essay writing</vt:lpstr>
      <vt:lpstr>Real life example of Plagiarism</vt:lpstr>
      <vt:lpstr>Consequences of Plagiarism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by Muhammad Kasmani</dc:title>
  <dc:creator>my</dc:creator>
  <cp:lastModifiedBy>my</cp:lastModifiedBy>
  <cp:revision>13</cp:revision>
  <dcterms:created xsi:type="dcterms:W3CDTF">2012-10-09T19:20:24Z</dcterms:created>
  <dcterms:modified xsi:type="dcterms:W3CDTF">2012-10-09T21:10:37Z</dcterms:modified>
</cp:coreProperties>
</file>